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331" r:id="rId3"/>
    <p:sldId id="276" r:id="rId4"/>
    <p:sldId id="375" r:id="rId5"/>
    <p:sldId id="408" r:id="rId6"/>
    <p:sldId id="407" r:id="rId7"/>
    <p:sldId id="377" r:id="rId8"/>
    <p:sldId id="384" r:id="rId9"/>
    <p:sldId id="326" r:id="rId10"/>
    <p:sldId id="409" r:id="rId11"/>
    <p:sldId id="411" r:id="rId12"/>
    <p:sldId id="33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FF"/>
    <a:srgbClr val="FFFFFF"/>
    <a:srgbClr val="FF9900"/>
    <a:srgbClr val="FF0066"/>
    <a:srgbClr val="3333FF"/>
    <a:srgbClr val="FF00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autoAdjust="0"/>
  </p:normalViewPr>
  <p:slideViewPr>
    <p:cSldViewPr snapToGrid="0">
      <p:cViewPr varScale="1">
        <p:scale>
          <a:sx n="114" d="100"/>
          <a:sy n="114" d="100"/>
        </p:scale>
        <p:origin x="798" y="102"/>
      </p:cViewPr>
      <p:guideLst>
        <p:guide orient="horz" pos="2160"/>
        <p:guide pos="3840"/>
      </p:guideLst>
    </p:cSldViewPr>
  </p:slideViewPr>
  <p:outlineViewPr>
    <p:cViewPr>
      <p:scale>
        <a:sx n="33" d="100"/>
        <a:sy n="33" d="100"/>
      </p:scale>
      <p:origin x="258" y="1976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C2040-14C8-49B4-8C90-702FCDCF7283}" type="datetimeFigureOut">
              <a:rPr lang="en-US" smtClean="0"/>
              <a:t>4/18/2019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B148F-04B4-4EE4-A3D3-F7C2B70F23A4}" type="slidenum">
              <a:rPr lang="en-US" smtClean="0"/>
              <a:t>‹#›</a:t>
            </a:fld>
            <a:endParaRPr lang="en-US"/>
          </a:p>
        </p:txBody>
      </p:sp>
    </p:spTree>
    <p:extLst>
      <p:ext uri="{BB962C8B-B14F-4D97-AF65-F5344CB8AC3E}">
        <p14:creationId xmlns:p14="http://schemas.microsoft.com/office/powerpoint/2010/main" val="189660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4/18/2019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4/18/2019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fuelmart.com/docs.ph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215977"/>
            <a:ext cx="8676222" cy="1594023"/>
          </a:xfrm>
          <a:noFill/>
          <a:ln>
            <a:noFill/>
          </a:ln>
        </p:spPr>
        <p:txBody>
          <a:bodyPr>
            <a:normAutofit/>
          </a:bodyPr>
          <a:lstStyle/>
          <a:p>
            <a:r>
              <a:rPr lang="en-US" sz="4000" b="1" dirty="0">
                <a:ln w="3175" cmpd="sng">
                  <a:solidFill>
                    <a:srgbClr val="002060"/>
                  </a:solidFill>
                </a:ln>
                <a:solidFill>
                  <a:srgbClr val="FF0000"/>
                </a:solidFill>
              </a:rPr>
              <a:t>FuelMart &amp; Subway </a:t>
            </a:r>
            <a:br>
              <a:rPr lang="en-US" sz="4000" b="1" dirty="0">
                <a:ln w="3175" cmpd="sng">
                  <a:solidFill>
                    <a:srgbClr val="002060"/>
                  </a:solidFill>
                </a:ln>
                <a:solidFill>
                  <a:srgbClr val="FF0000"/>
                </a:solidFill>
              </a:rPr>
            </a:br>
            <a:r>
              <a:rPr lang="en-US" sz="4000" b="1" dirty="0">
                <a:ln w="3175" cmpd="sng">
                  <a:solidFill>
                    <a:srgbClr val="002060"/>
                  </a:solidFill>
                </a:ln>
                <a:solidFill>
                  <a:srgbClr val="FF0000"/>
                </a:solidFill>
              </a:rPr>
              <a:t>Safety Committee Meeting</a:t>
            </a:r>
          </a:p>
        </p:txBody>
      </p:sp>
      <p:sp>
        <p:nvSpPr>
          <p:cNvPr id="3" name="Subtitle 2"/>
          <p:cNvSpPr>
            <a:spLocks noGrp="1"/>
          </p:cNvSpPr>
          <p:nvPr>
            <p:ph type="subTitle" idx="1"/>
          </p:nvPr>
        </p:nvSpPr>
        <p:spPr/>
        <p:txBody>
          <a:bodyPr/>
          <a:lstStyle/>
          <a:p>
            <a:r>
              <a:rPr lang="en-US" dirty="0"/>
              <a:t>Wednesday, April 17, 2019</a:t>
            </a:r>
          </a:p>
          <a:p>
            <a:r>
              <a:rPr lang="en-US" dirty="0"/>
              <a:t>2:00 PM</a:t>
            </a:r>
          </a:p>
          <a:p>
            <a:r>
              <a:rPr lang="en-US" dirty="0"/>
              <a:t>Corporate Office Conference Room and GoTo Meeting Web Conference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641" t="33878" r="24603" b="43165"/>
          <a:stretch/>
        </p:blipFill>
        <p:spPr>
          <a:xfrm>
            <a:off x="4054244" y="831634"/>
            <a:ext cx="3928725" cy="1267330"/>
          </a:xfrm>
          <a:prstGeom prst="rect">
            <a:avLst/>
          </a:prstGeom>
        </p:spPr>
      </p:pic>
    </p:spTree>
    <p:extLst>
      <p:ext uri="{BB962C8B-B14F-4D97-AF65-F5344CB8AC3E}">
        <p14:creationId xmlns:p14="http://schemas.microsoft.com/office/powerpoint/2010/main" val="368291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120" y="3316969"/>
            <a:ext cx="5343787" cy="1716425"/>
          </a:xfrm>
        </p:spPr>
        <p:txBody>
          <a:bodyPr>
            <a:normAutofit/>
          </a:bodyPr>
          <a:lstStyle/>
          <a:p>
            <a:r>
              <a:rPr lang="en-US" b="1" dirty="0">
                <a:ln w="3175" cmpd="sng">
                  <a:solidFill>
                    <a:srgbClr val="FF0000"/>
                  </a:solidFill>
                </a:ln>
                <a:solidFill>
                  <a:srgbClr val="FF0000"/>
                </a:solidFill>
              </a:rPr>
              <a:t>Safety Topics</a:t>
            </a:r>
            <a:br>
              <a:rPr lang="en-US" b="1" dirty="0">
                <a:ln w="3175" cmpd="sng">
                  <a:solidFill>
                    <a:srgbClr val="FF0000"/>
                  </a:solidFill>
                </a:ln>
                <a:solidFill>
                  <a:srgbClr val="FF0000"/>
                </a:solidFill>
              </a:rPr>
            </a:br>
            <a:r>
              <a:rPr lang="en-US" sz="2400" b="1" dirty="0">
                <a:ln w="3175" cmpd="sng">
                  <a:solidFill>
                    <a:srgbClr val="FF0000"/>
                  </a:solidFill>
                </a:ln>
                <a:solidFill>
                  <a:srgbClr val="FFFF00"/>
                </a:solidFill>
              </a:rPr>
              <a:t>Utility Knives Safety Tips</a:t>
            </a:r>
            <a:endParaRPr lang="en-US" sz="2400" dirty="0">
              <a:solidFill>
                <a:schemeClr val="tx1"/>
              </a:solidFill>
            </a:endParaRPr>
          </a:p>
        </p:txBody>
      </p:sp>
    </p:spTree>
    <p:extLst>
      <p:ext uri="{BB962C8B-B14F-4D97-AF65-F5344CB8AC3E}">
        <p14:creationId xmlns:p14="http://schemas.microsoft.com/office/powerpoint/2010/main" val="404386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C385-A1D6-4187-936F-10C23199DD4B}"/>
              </a:ext>
            </a:extLst>
          </p:cNvPr>
          <p:cNvSpPr>
            <a:spLocks noGrp="1"/>
          </p:cNvSpPr>
          <p:nvPr>
            <p:ph type="title"/>
          </p:nvPr>
        </p:nvSpPr>
        <p:spPr>
          <a:xfrm>
            <a:off x="562063" y="1"/>
            <a:ext cx="10485349" cy="1350628"/>
          </a:xfrm>
        </p:spPr>
        <p:txBody>
          <a:bodyPr/>
          <a:lstStyle/>
          <a:p>
            <a:r>
              <a:rPr lang="en-US" dirty="0">
                <a:solidFill>
                  <a:srgbClr val="33CC33"/>
                </a:solidFill>
              </a:rPr>
              <a:t>Utility Knives (Box Cutter) Safety Tips</a:t>
            </a:r>
          </a:p>
        </p:txBody>
      </p:sp>
      <p:sp>
        <p:nvSpPr>
          <p:cNvPr id="3" name="Content Placeholder 2">
            <a:extLst>
              <a:ext uri="{FF2B5EF4-FFF2-40B4-BE49-F238E27FC236}">
                <a16:creationId xmlns:a16="http://schemas.microsoft.com/office/drawing/2014/main" id="{EBBD3634-B977-4555-8A22-5EC7DE5F5B17}"/>
              </a:ext>
            </a:extLst>
          </p:cNvPr>
          <p:cNvSpPr>
            <a:spLocks noGrp="1"/>
          </p:cNvSpPr>
          <p:nvPr>
            <p:ph sz="half" idx="1"/>
          </p:nvPr>
        </p:nvSpPr>
        <p:spPr>
          <a:xfrm>
            <a:off x="347287" y="2666298"/>
            <a:ext cx="4876800" cy="3909970"/>
          </a:xfrm>
        </p:spPr>
        <p:txBody>
          <a:bodyPr>
            <a:normAutofit/>
          </a:bodyPr>
          <a:lstStyle/>
          <a:p>
            <a:r>
              <a:rPr lang="en-US" sz="2000" dirty="0"/>
              <a:t>Keep the blade sharp</a:t>
            </a:r>
          </a:p>
          <a:p>
            <a:r>
              <a:rPr lang="en-US" sz="2000" dirty="0"/>
              <a:t>Shorten the blade</a:t>
            </a:r>
          </a:p>
          <a:p>
            <a:r>
              <a:rPr lang="en-US" sz="2000" dirty="0"/>
              <a:t>Keep it covered</a:t>
            </a:r>
          </a:p>
          <a:p>
            <a:r>
              <a:rPr lang="en-US" sz="2000" dirty="0"/>
              <a:t>Angle it away from your body</a:t>
            </a:r>
          </a:p>
          <a:p>
            <a:r>
              <a:rPr lang="en-US" sz="2000" dirty="0"/>
              <a:t>Cut deliberately</a:t>
            </a:r>
          </a:p>
        </p:txBody>
      </p:sp>
      <p:sp>
        <p:nvSpPr>
          <p:cNvPr id="4" name="Content Placeholder 3">
            <a:extLst>
              <a:ext uri="{FF2B5EF4-FFF2-40B4-BE49-F238E27FC236}">
                <a16:creationId xmlns:a16="http://schemas.microsoft.com/office/drawing/2014/main" id="{7EB6BEA4-EC60-4993-9976-56D5570BC9A7}"/>
              </a:ext>
            </a:extLst>
          </p:cNvPr>
          <p:cNvSpPr>
            <a:spLocks noGrp="1"/>
          </p:cNvSpPr>
          <p:nvPr>
            <p:ph sz="half" idx="2"/>
          </p:nvPr>
        </p:nvSpPr>
        <p:spPr>
          <a:xfrm>
            <a:off x="4529515" y="2800087"/>
            <a:ext cx="4876800" cy="3909969"/>
          </a:xfrm>
        </p:spPr>
        <p:txBody>
          <a:bodyPr>
            <a:normAutofit/>
          </a:bodyPr>
          <a:lstStyle/>
          <a:p>
            <a:r>
              <a:rPr lang="en-US" sz="2000" dirty="0"/>
              <a:t>Consider cutting half way</a:t>
            </a:r>
          </a:p>
          <a:p>
            <a:r>
              <a:rPr lang="en-US" sz="2000" dirty="0"/>
              <a:t>Keep your thumb away</a:t>
            </a:r>
          </a:p>
          <a:p>
            <a:r>
              <a:rPr lang="en-US" sz="2000" dirty="0"/>
              <a:t>Put your other hand away</a:t>
            </a:r>
          </a:p>
          <a:p>
            <a:r>
              <a:rPr lang="en-US" sz="2000" dirty="0"/>
              <a:t>Wear gloves</a:t>
            </a:r>
          </a:p>
          <a:p>
            <a:r>
              <a:rPr lang="en-US" sz="2000" dirty="0"/>
              <a:t>Changing blades</a:t>
            </a:r>
          </a:p>
        </p:txBody>
      </p:sp>
      <p:pic>
        <p:nvPicPr>
          <p:cNvPr id="5" name="Picture 4">
            <a:extLst>
              <a:ext uri="{FF2B5EF4-FFF2-40B4-BE49-F238E27FC236}">
                <a16:creationId xmlns:a16="http://schemas.microsoft.com/office/drawing/2014/main" id="{9147E0A6-C1D9-4F4C-9E46-349102A6764A}"/>
              </a:ext>
            </a:extLst>
          </p:cNvPr>
          <p:cNvPicPr>
            <a:picLocks noChangeAspect="1"/>
          </p:cNvPicPr>
          <p:nvPr/>
        </p:nvPicPr>
        <p:blipFill>
          <a:blip r:embed="rId2"/>
          <a:stretch>
            <a:fillRect/>
          </a:stretch>
        </p:blipFill>
        <p:spPr>
          <a:xfrm>
            <a:off x="613612" y="1276525"/>
            <a:ext cx="10382250" cy="1657350"/>
          </a:xfrm>
          <a:prstGeom prst="rect">
            <a:avLst/>
          </a:prstGeom>
        </p:spPr>
      </p:pic>
      <p:pic>
        <p:nvPicPr>
          <p:cNvPr id="7" name="Picture 6">
            <a:extLst>
              <a:ext uri="{FF2B5EF4-FFF2-40B4-BE49-F238E27FC236}">
                <a16:creationId xmlns:a16="http://schemas.microsoft.com/office/drawing/2014/main" id="{2581788C-CD35-419D-AAAC-56DB3FE4C1AE}"/>
              </a:ext>
            </a:extLst>
          </p:cNvPr>
          <p:cNvPicPr>
            <a:picLocks noChangeAspect="1"/>
          </p:cNvPicPr>
          <p:nvPr/>
        </p:nvPicPr>
        <p:blipFill>
          <a:blip r:embed="rId3"/>
          <a:stretch>
            <a:fillRect/>
          </a:stretch>
        </p:blipFill>
        <p:spPr>
          <a:xfrm>
            <a:off x="8086929" y="3429000"/>
            <a:ext cx="4105071" cy="3074509"/>
          </a:xfrm>
          <a:prstGeom prst="rect">
            <a:avLst/>
          </a:prstGeom>
        </p:spPr>
      </p:pic>
    </p:spTree>
    <p:extLst>
      <p:ext uri="{BB962C8B-B14F-4D97-AF65-F5344CB8AC3E}">
        <p14:creationId xmlns:p14="http://schemas.microsoft.com/office/powerpoint/2010/main" val="87802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43" y="2082430"/>
            <a:ext cx="8686800" cy="1468800"/>
          </a:xfrm>
        </p:spPr>
        <p:txBody>
          <a:bodyPr>
            <a:normAutofit fontScale="90000"/>
          </a:bodyPr>
          <a:lstStyle/>
          <a:p>
            <a:pPr algn="ctr"/>
            <a:r>
              <a:rPr lang="en-US" b="1" dirty="0">
                <a:ln w="3175" cmpd="sng">
                  <a:solidFill>
                    <a:srgbClr val="FF0000"/>
                  </a:solidFill>
                </a:ln>
                <a:solidFill>
                  <a:srgbClr val="FF0000"/>
                </a:solidFill>
              </a:rPr>
              <a:t>Open Floor</a:t>
            </a:r>
            <a:br>
              <a:rPr lang="en-US" b="1" dirty="0">
                <a:ln w="3175" cmpd="sng">
                  <a:solidFill>
                    <a:srgbClr val="FF0000"/>
                  </a:solidFill>
                </a:ln>
                <a:solidFill>
                  <a:srgbClr val="FF0000"/>
                </a:solidFill>
              </a:rPr>
            </a:br>
            <a:br>
              <a:rPr lang="en-US" b="1" dirty="0">
                <a:ln w="3175" cmpd="sng">
                  <a:solidFill>
                    <a:srgbClr val="FF0000"/>
                  </a:solidFill>
                </a:ln>
                <a:solidFill>
                  <a:srgbClr val="FF0000"/>
                </a:solidFill>
              </a:rPr>
            </a:b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Safety Questions / Concerns</a:t>
            </a:r>
          </a:p>
        </p:txBody>
      </p:sp>
      <p:sp>
        <p:nvSpPr>
          <p:cNvPr id="7" name="Text Placeholder 2"/>
          <p:cNvSpPr txBox="1">
            <a:spLocks/>
          </p:cNvSpPr>
          <p:nvPr/>
        </p:nvSpPr>
        <p:spPr>
          <a:xfrm>
            <a:off x="1160319" y="3028562"/>
            <a:ext cx="9253248" cy="8604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endParaRPr lang="en-US" dirty="0"/>
          </a:p>
        </p:txBody>
      </p:sp>
      <p:sp>
        <p:nvSpPr>
          <p:cNvPr id="4" name="Text Placeholder 2">
            <a:extLst>
              <a:ext uri="{FF2B5EF4-FFF2-40B4-BE49-F238E27FC236}">
                <a16:creationId xmlns:a16="http://schemas.microsoft.com/office/drawing/2014/main" id="{1EAED07D-8692-4A4D-AE90-BFF36AD94136}"/>
              </a:ext>
            </a:extLst>
          </p:cNvPr>
          <p:cNvSpPr>
            <a:spLocks noGrp="1"/>
          </p:cNvSpPr>
          <p:nvPr/>
        </p:nvSpPr>
        <p:spPr>
          <a:xfrm>
            <a:off x="813551" y="5278407"/>
            <a:ext cx="9776332" cy="860400"/>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t>Next Safety Committee Meeting is Wednesday,  May 15, 2019 at 2:00 PM Eastern</a:t>
            </a:r>
          </a:p>
          <a:p>
            <a:endParaRPr lang="en-US" dirty="0"/>
          </a:p>
        </p:txBody>
      </p:sp>
    </p:spTree>
    <p:extLst>
      <p:ext uri="{BB962C8B-B14F-4D97-AF65-F5344CB8AC3E}">
        <p14:creationId xmlns:p14="http://schemas.microsoft.com/office/powerpoint/2010/main" val="4374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6256981"/>
            <a:ext cx="10938164" cy="456665"/>
          </a:xfrm>
        </p:spPr>
        <p:txBody>
          <a:bodyPr>
            <a:noAutofit/>
          </a:bodyPr>
          <a:lstStyle/>
          <a:p>
            <a:pPr hangingPunct="0"/>
            <a:br>
              <a:rPr lang="en-US" sz="2000" dirty="0">
                <a:solidFill>
                  <a:schemeClr val="tx1"/>
                </a:solidFill>
              </a:rPr>
            </a:br>
            <a:r>
              <a:rPr lang="en-US" sz="2000" dirty="0">
                <a:solidFill>
                  <a:schemeClr val="tx1"/>
                </a:solidFill>
              </a:rPr>
              <a:t>1. Safety Topic – Construction Work Zone Awareness – Drive like you work 	here</a:t>
            </a:r>
            <a:br>
              <a:rPr lang="en-US" sz="2000" dirty="0">
                <a:solidFill>
                  <a:schemeClr val="tx1"/>
                </a:solidFill>
              </a:rPr>
            </a:br>
            <a:br>
              <a:rPr lang="en-US" sz="2000" dirty="0">
                <a:solidFill>
                  <a:schemeClr val="tx1"/>
                </a:solidFill>
              </a:rPr>
            </a:br>
            <a:r>
              <a:rPr lang="en-US" sz="2000" dirty="0">
                <a:solidFill>
                  <a:schemeClr val="tx1"/>
                </a:solidFill>
              </a:rPr>
              <a:t>2. Completing Incident Report Forms</a:t>
            </a:r>
            <a:br>
              <a:rPr lang="en-US" sz="2000" dirty="0">
                <a:solidFill>
                  <a:schemeClr val="tx1"/>
                </a:solidFill>
              </a:rPr>
            </a:br>
            <a:br>
              <a:rPr lang="en-US" sz="2000" dirty="0">
                <a:solidFill>
                  <a:schemeClr val="tx1"/>
                </a:solidFill>
              </a:rPr>
            </a:br>
            <a:r>
              <a:rPr lang="en-US" sz="2000" dirty="0">
                <a:solidFill>
                  <a:schemeClr val="tx1"/>
                </a:solidFill>
              </a:rPr>
              <a:t>3. Updated Injury packet Testing Instruction Forms (</a:t>
            </a:r>
            <a:r>
              <a:rPr lang="en-US" sz="2000" b="1" dirty="0">
                <a:solidFill>
                  <a:schemeClr val="tx1"/>
                </a:solidFill>
              </a:rPr>
              <a:t>Revision date </a:t>
            </a:r>
            <a:r>
              <a:rPr lang="en-US" sz="2000" dirty="0">
                <a:solidFill>
                  <a:schemeClr val="tx1"/>
                </a:solidFill>
              </a:rPr>
              <a:t>03/19/2019)</a:t>
            </a:r>
            <a:br>
              <a:rPr lang="en-US" sz="2000" dirty="0">
                <a:solidFill>
                  <a:schemeClr val="tx1"/>
                </a:solidFill>
              </a:rPr>
            </a:br>
            <a:br>
              <a:rPr lang="en-US" sz="2000" dirty="0">
                <a:solidFill>
                  <a:schemeClr val="tx1"/>
                </a:solidFill>
              </a:rPr>
            </a:br>
            <a:r>
              <a:rPr lang="en-US" sz="2000" dirty="0">
                <a:solidFill>
                  <a:schemeClr val="tx1"/>
                </a:solidFill>
              </a:rPr>
              <a:t>	- Ohio and Non-Ohio updated forms for injury care and testing sleeves</a:t>
            </a:r>
            <a:br>
              <a:rPr lang="en-US" sz="2000" dirty="0">
                <a:solidFill>
                  <a:schemeClr val="tx1"/>
                </a:solidFill>
              </a:rPr>
            </a:br>
            <a:br>
              <a:rPr lang="en-US" sz="2000" dirty="0">
                <a:solidFill>
                  <a:schemeClr val="tx1"/>
                </a:solidFill>
              </a:rPr>
            </a:br>
            <a:r>
              <a:rPr lang="en-US" sz="2000" dirty="0">
                <a:solidFill>
                  <a:schemeClr val="tx1"/>
                </a:solidFill>
              </a:rPr>
              <a:t>4. Ladder inspection form and instructions updated (</a:t>
            </a:r>
            <a:r>
              <a:rPr lang="en-US" sz="2000" b="1" dirty="0">
                <a:solidFill>
                  <a:schemeClr val="tx1"/>
                </a:solidFill>
              </a:rPr>
              <a:t>revision Date </a:t>
            </a:r>
            <a:r>
              <a:rPr lang="en-US" sz="2000" dirty="0">
                <a:solidFill>
                  <a:schemeClr val="tx1"/>
                </a:solidFill>
              </a:rPr>
              <a:t>04/02/2019)</a:t>
            </a:r>
            <a:br>
              <a:rPr lang="en-US" sz="2000" dirty="0">
                <a:solidFill>
                  <a:schemeClr val="tx1"/>
                </a:solidFill>
              </a:rPr>
            </a:br>
            <a:br>
              <a:rPr lang="en-US" sz="2000" dirty="0">
                <a:solidFill>
                  <a:schemeClr val="tx1"/>
                </a:solidFill>
              </a:rPr>
            </a:br>
            <a:br>
              <a:rPr lang="en-US" sz="2000" dirty="0">
                <a:solidFill>
                  <a:schemeClr val="tx1"/>
                </a:solidFill>
              </a:rPr>
            </a:br>
            <a:r>
              <a:rPr lang="en-US" sz="2000" dirty="0">
                <a:solidFill>
                  <a:schemeClr val="tx1"/>
                </a:solidFill>
              </a:rPr>
              <a:t>	</a:t>
            </a:r>
            <a:r>
              <a:rPr lang="en-US" sz="2000" b="1" dirty="0">
                <a:solidFill>
                  <a:schemeClr val="tx1"/>
                </a:solidFill>
              </a:rPr>
              <a:t>Note: </a:t>
            </a:r>
            <a:r>
              <a:rPr lang="en-US" sz="2000" dirty="0">
                <a:solidFill>
                  <a:schemeClr val="tx1"/>
                </a:solidFill>
              </a:rPr>
              <a:t>Updated forms can be found on the Fuelmart document website</a:t>
            </a:r>
            <a:br>
              <a:rPr lang="en-US" sz="2000" dirty="0">
                <a:solidFill>
                  <a:schemeClr val="tx1"/>
                </a:solidFill>
              </a:rPr>
            </a:br>
            <a:r>
              <a:rPr lang="en-US" sz="2000" dirty="0">
                <a:solidFill>
                  <a:schemeClr val="tx1"/>
                </a:solidFill>
              </a:rPr>
              <a:t>			</a:t>
            </a:r>
            <a:r>
              <a:rPr lang="en-US" sz="2000" dirty="0">
                <a:solidFill>
                  <a:schemeClr val="tx1"/>
                </a:solidFill>
                <a:hlinkClick r:id="rId2"/>
              </a:rPr>
              <a:t>www.fuelmart.com/docs.php</a:t>
            </a: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effectLst/>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90945" y="508627"/>
            <a:ext cx="11261958"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March 2019 Review:</a:t>
            </a:r>
          </a:p>
          <a:p>
            <a:endParaRPr lang="en-US" b="1" dirty="0">
              <a:solidFill>
                <a:srgbClr val="FF0000"/>
              </a:solidFill>
            </a:endParaRPr>
          </a:p>
        </p:txBody>
      </p:sp>
    </p:spTree>
    <p:extLst>
      <p:ext uri="{BB962C8B-B14F-4D97-AF65-F5344CB8AC3E}">
        <p14:creationId xmlns:p14="http://schemas.microsoft.com/office/powerpoint/2010/main" val="11331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3175" cmpd="sng">
                  <a:solidFill>
                    <a:srgbClr val="FF0000"/>
                  </a:solidFill>
                </a:ln>
                <a:solidFill>
                  <a:srgbClr val="FF0000"/>
                </a:solidFill>
              </a:rPr>
              <a:t>Incidents and Injuries</a:t>
            </a:r>
            <a:br>
              <a:rPr lang="en-US" b="1" dirty="0">
                <a:ln w="3175" cmpd="sng">
                  <a:solidFill>
                    <a:srgbClr val="FF0000"/>
                  </a:solidFill>
                </a:ln>
                <a:solidFill>
                  <a:srgbClr val="FF0000"/>
                </a:solidFill>
              </a:rPr>
            </a:br>
            <a:r>
              <a:rPr lang="en-US" sz="2400" b="1" dirty="0">
                <a:ln w="3175" cmpd="sng">
                  <a:solidFill>
                    <a:srgbClr val="FF0000"/>
                  </a:solidFill>
                </a:ln>
                <a:solidFill>
                  <a:srgbClr val="FFFF00"/>
                </a:solidFill>
              </a:rPr>
              <a:t>From 03/20/2019 to 04/16/2019</a:t>
            </a:r>
            <a:endParaRPr lang="en-US" sz="2400" dirty="0">
              <a:solidFill>
                <a:schemeClr val="tx1"/>
              </a:solidFill>
            </a:endParaRPr>
          </a:p>
        </p:txBody>
      </p:sp>
    </p:spTree>
    <p:extLst>
      <p:ext uri="{BB962C8B-B14F-4D97-AF65-F5344CB8AC3E}">
        <p14:creationId xmlns:p14="http://schemas.microsoft.com/office/powerpoint/2010/main" val="409040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3409" y="154383"/>
            <a:ext cx="8614063"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Injuries:</a:t>
            </a:r>
          </a:p>
          <a:p>
            <a:endParaRPr lang="en-US" b="1" dirty="0">
              <a:solidFill>
                <a:srgbClr val="FF0000"/>
              </a:solidFill>
            </a:endParaRPr>
          </a:p>
        </p:txBody>
      </p:sp>
      <p:sp>
        <p:nvSpPr>
          <p:cNvPr id="5" name="Content Placeholder 2"/>
          <p:cNvSpPr>
            <a:spLocks noGrp="1"/>
          </p:cNvSpPr>
          <p:nvPr>
            <p:ph idx="1"/>
          </p:nvPr>
        </p:nvSpPr>
        <p:spPr>
          <a:xfrm>
            <a:off x="373409" y="1468073"/>
            <a:ext cx="11423033" cy="4907560"/>
          </a:xfrm>
        </p:spPr>
        <p:txBody>
          <a:bodyPr>
            <a:normAutofit fontScale="85000" lnSpcReduction="20000"/>
          </a:bodyPr>
          <a:lstStyle/>
          <a:p>
            <a:pPr marL="0" indent="0">
              <a:buNone/>
            </a:pPr>
            <a:r>
              <a:rPr lang="en-US" sz="2000" dirty="0">
                <a:effectLst/>
              </a:rPr>
              <a:t>Previous reported FM and Subway employee injury was on 01/29/19 – Subway employee sustained a burn to the arm from taking bread pan out of oven.</a:t>
            </a:r>
          </a:p>
          <a:p>
            <a:pPr marL="0" indent="0">
              <a:buNone/>
            </a:pPr>
            <a:endParaRPr lang="en-US" sz="2000" dirty="0">
              <a:effectLst/>
            </a:endParaRPr>
          </a:p>
          <a:p>
            <a:pPr marL="0" indent="0">
              <a:buNone/>
            </a:pPr>
            <a:r>
              <a:rPr lang="en-US" sz="2000" dirty="0">
                <a:effectLst/>
              </a:rPr>
              <a:t>03/28/2019 – Subway employee doing dishes and knife was in sink water and cut employees hand.  First aid treatment only.  Corrective Action – do not leave knives in sink water at home or at work. </a:t>
            </a:r>
          </a:p>
          <a:p>
            <a:pPr marL="0" indent="0">
              <a:buNone/>
            </a:pPr>
            <a:endParaRPr lang="en-US" sz="2000" dirty="0">
              <a:effectLst/>
            </a:endParaRPr>
          </a:p>
          <a:p>
            <a:pPr marL="0" indent="0">
              <a:buNone/>
            </a:pPr>
            <a:r>
              <a:rPr lang="en-US" sz="2000" dirty="0">
                <a:effectLst/>
              </a:rPr>
              <a:t>04/05/2019 – FM employee using box cutter, cutting towards themselves and cut stomach.  First aid treatment only.  Corrective Action – Always cut away from the body when using knives or box cutters at home or at work and only have the box cutter blade length long enough for the job task.</a:t>
            </a:r>
          </a:p>
          <a:p>
            <a:pPr marL="0" indent="0">
              <a:buNone/>
            </a:pPr>
            <a:r>
              <a:rPr lang="en-US" sz="2000" dirty="0">
                <a:effectLst/>
              </a:rPr>
              <a:t>  </a:t>
            </a:r>
          </a:p>
          <a:p>
            <a:pPr marL="0" indent="0">
              <a:buNone/>
            </a:pPr>
            <a:r>
              <a:rPr lang="en-US" sz="2000" dirty="0">
                <a:effectLst/>
              </a:rPr>
              <a:t>04/07/2019 – Subway employee cut finger on tomato slicer while washing it.  First aid treatment only.  Corrective Action – keep body parts away from sharp pieces, pay special attention to how you handle it while cleaning and </a:t>
            </a:r>
            <a:r>
              <a:rPr lang="en-US" sz="2000">
                <a:effectLst/>
              </a:rPr>
              <a:t>utilize dishcloth </a:t>
            </a:r>
            <a:r>
              <a:rPr lang="en-US" sz="2000" dirty="0">
                <a:effectLst/>
              </a:rPr>
              <a:t>as barrier between your you hand and the sharp pieces you are cleaning.</a:t>
            </a:r>
          </a:p>
          <a:p>
            <a:pPr marL="0" indent="0">
              <a:buNone/>
            </a:pPr>
            <a:endParaRPr lang="en-US" sz="2000" dirty="0">
              <a:effectLst/>
            </a:endParaRPr>
          </a:p>
          <a:p>
            <a:pPr marL="0" indent="0">
              <a:buNone/>
            </a:pPr>
            <a:r>
              <a:rPr lang="en-US" sz="2000" dirty="0">
                <a:effectLst/>
              </a:rPr>
              <a:t>04/15/2019 – Subway employee using tomato slicer.  Employee went to pick up a piece of tomato that fell by the blades and bumped a blade causing a cut to the finger.  Corrective Action – Employee should have been wearing cut resistant gloves.  Employee was re-trained.  </a:t>
            </a:r>
          </a:p>
          <a:p>
            <a:pPr marL="0" indent="0">
              <a:buNone/>
            </a:pPr>
            <a:endParaRPr lang="en-US" sz="2000" dirty="0">
              <a:effectLst/>
            </a:endParaRPr>
          </a:p>
        </p:txBody>
      </p:sp>
    </p:spTree>
    <p:extLst>
      <p:ext uri="{BB962C8B-B14F-4D97-AF65-F5344CB8AC3E}">
        <p14:creationId xmlns:p14="http://schemas.microsoft.com/office/powerpoint/2010/main" val="206301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727 FM Property Damage:</a:t>
            </a:r>
          </a:p>
          <a:p>
            <a:endParaRPr lang="en-US" b="1" dirty="0">
              <a:solidFill>
                <a:srgbClr val="FF0000"/>
              </a:solidFill>
            </a:endParaRPr>
          </a:p>
        </p:txBody>
      </p:sp>
      <p:sp>
        <p:nvSpPr>
          <p:cNvPr id="5" name="Content Placeholder 2"/>
          <p:cNvSpPr>
            <a:spLocks noGrp="1"/>
          </p:cNvSpPr>
          <p:nvPr>
            <p:ph idx="1"/>
          </p:nvPr>
        </p:nvSpPr>
        <p:spPr>
          <a:xfrm>
            <a:off x="342705" y="477997"/>
            <a:ext cx="6215364" cy="2337758"/>
          </a:xfrm>
        </p:spPr>
        <p:txBody>
          <a:bodyPr>
            <a:normAutofit/>
          </a:bodyPr>
          <a:lstStyle/>
          <a:p>
            <a:pPr marL="0" indent="0">
              <a:buNone/>
            </a:pPr>
            <a:r>
              <a:rPr lang="en-US" sz="2000" dirty="0">
                <a:effectLst/>
              </a:rPr>
              <a:t>On 04/04/19 a customer in a pickup truck backed into a FM parking lot metal light post.  Customer was uncooperative but FM was able to obtain insurance information.  Insurance claim filed.</a:t>
            </a:r>
            <a:endParaRPr lang="en-US" dirty="0">
              <a:solidFill>
                <a:srgbClr val="FFFF00"/>
              </a:solidFill>
            </a:endParaRPr>
          </a:p>
        </p:txBody>
      </p:sp>
      <p:pic>
        <p:nvPicPr>
          <p:cNvPr id="4" name="Picture 3">
            <a:extLst>
              <a:ext uri="{FF2B5EF4-FFF2-40B4-BE49-F238E27FC236}">
                <a16:creationId xmlns:a16="http://schemas.microsoft.com/office/drawing/2014/main" id="{FE60FA25-DF1A-4BE6-87CD-6D06C1C092C3}"/>
              </a:ext>
            </a:extLst>
          </p:cNvPr>
          <p:cNvPicPr>
            <a:picLocks noChangeAspect="1"/>
          </p:cNvPicPr>
          <p:nvPr/>
        </p:nvPicPr>
        <p:blipFill>
          <a:blip r:embed="rId2"/>
          <a:stretch>
            <a:fillRect/>
          </a:stretch>
        </p:blipFill>
        <p:spPr>
          <a:xfrm>
            <a:off x="1721218" y="2325616"/>
            <a:ext cx="3359741" cy="4479655"/>
          </a:xfrm>
          <a:prstGeom prst="rect">
            <a:avLst/>
          </a:prstGeom>
        </p:spPr>
      </p:pic>
      <p:pic>
        <p:nvPicPr>
          <p:cNvPr id="9" name="Picture 8">
            <a:extLst>
              <a:ext uri="{FF2B5EF4-FFF2-40B4-BE49-F238E27FC236}">
                <a16:creationId xmlns:a16="http://schemas.microsoft.com/office/drawing/2014/main" id="{96A10CA1-2B72-41B6-880E-E4FF2B883A7D}"/>
              </a:ext>
            </a:extLst>
          </p:cNvPr>
          <p:cNvPicPr>
            <a:picLocks noChangeAspect="1"/>
          </p:cNvPicPr>
          <p:nvPr/>
        </p:nvPicPr>
        <p:blipFill>
          <a:blip r:embed="rId3"/>
          <a:stretch>
            <a:fillRect/>
          </a:stretch>
        </p:blipFill>
        <p:spPr>
          <a:xfrm>
            <a:off x="6208715" y="734469"/>
            <a:ext cx="3359741" cy="5972872"/>
          </a:xfrm>
          <a:prstGeom prst="rect">
            <a:avLst/>
          </a:prstGeom>
        </p:spPr>
      </p:pic>
      <p:pic>
        <p:nvPicPr>
          <p:cNvPr id="11" name="Picture 10">
            <a:extLst>
              <a:ext uri="{FF2B5EF4-FFF2-40B4-BE49-F238E27FC236}">
                <a16:creationId xmlns:a16="http://schemas.microsoft.com/office/drawing/2014/main" id="{205B7F6A-CD90-4F4D-9567-001B8821403D}"/>
              </a:ext>
            </a:extLst>
          </p:cNvPr>
          <p:cNvPicPr>
            <a:picLocks noChangeAspect="1"/>
          </p:cNvPicPr>
          <p:nvPr/>
        </p:nvPicPr>
        <p:blipFill>
          <a:blip r:embed="rId4"/>
          <a:stretch>
            <a:fillRect/>
          </a:stretch>
        </p:blipFill>
        <p:spPr>
          <a:xfrm>
            <a:off x="9423559" y="0"/>
            <a:ext cx="2768441" cy="4921672"/>
          </a:xfrm>
          <a:prstGeom prst="rect">
            <a:avLst/>
          </a:prstGeom>
        </p:spPr>
      </p:pic>
    </p:spTree>
    <p:extLst>
      <p:ext uri="{BB962C8B-B14F-4D97-AF65-F5344CB8AC3E}">
        <p14:creationId xmlns:p14="http://schemas.microsoft.com/office/powerpoint/2010/main" val="151990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6" y="230697"/>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782 diesel spill:</a:t>
            </a:r>
          </a:p>
          <a:p>
            <a:endParaRPr lang="en-US" b="1" dirty="0">
              <a:solidFill>
                <a:srgbClr val="FF0000"/>
              </a:solidFill>
            </a:endParaRPr>
          </a:p>
        </p:txBody>
      </p:sp>
      <p:sp>
        <p:nvSpPr>
          <p:cNvPr id="5" name="Content Placeholder 2"/>
          <p:cNvSpPr>
            <a:spLocks noGrp="1"/>
          </p:cNvSpPr>
          <p:nvPr>
            <p:ph idx="1"/>
          </p:nvPr>
        </p:nvSpPr>
        <p:spPr>
          <a:xfrm>
            <a:off x="211893" y="1048624"/>
            <a:ext cx="5274508" cy="5578679"/>
          </a:xfrm>
        </p:spPr>
        <p:txBody>
          <a:bodyPr>
            <a:normAutofit/>
          </a:bodyPr>
          <a:lstStyle/>
          <a:p>
            <a:pPr marL="0" indent="0">
              <a:buNone/>
            </a:pPr>
            <a:r>
              <a:rPr lang="en-US" sz="2000" dirty="0">
                <a:effectLst/>
              </a:rPr>
              <a:t>On 04/05/19 at 11:45 pm customer semi was leaking diesel at diesel pump.  </a:t>
            </a:r>
          </a:p>
          <a:p>
            <a:pPr marL="0" indent="0">
              <a:buNone/>
            </a:pPr>
            <a:r>
              <a:rPr lang="en-US" sz="2000" dirty="0">
                <a:effectLst/>
              </a:rPr>
              <a:t>On 04/06/2019 at 12:15 am FM employee was aware of a customer semi diesel spill at the diesel pump.</a:t>
            </a:r>
          </a:p>
          <a:p>
            <a:pPr marL="0" indent="0">
              <a:buNone/>
            </a:pPr>
            <a:r>
              <a:rPr lang="en-US" sz="2000" dirty="0">
                <a:effectLst/>
              </a:rPr>
              <a:t>2:45 am Phillip L. notified of the diesel spill.  Had employee start the process of obtaining driver and company information.  </a:t>
            </a:r>
          </a:p>
          <a:p>
            <a:pPr marL="0" indent="0">
              <a:buNone/>
            </a:pPr>
            <a:r>
              <a:rPr lang="en-US" sz="2000" dirty="0">
                <a:effectLst/>
              </a:rPr>
              <a:t>3:20 am decision made to contact EnviroServe to perform environmental remediation cleanup.  </a:t>
            </a:r>
          </a:p>
          <a:p>
            <a:pPr marL="0" indent="0">
              <a:buNone/>
            </a:pPr>
            <a:r>
              <a:rPr lang="en-US" sz="2000" dirty="0">
                <a:effectLst/>
              </a:rPr>
              <a:t>3:24 am made contact with Fire Chief.</a:t>
            </a:r>
          </a:p>
          <a:p>
            <a:pPr marL="0" indent="0">
              <a:buNone/>
            </a:pPr>
            <a:r>
              <a:rPr lang="en-US" sz="2000" dirty="0">
                <a:effectLst/>
              </a:rPr>
              <a:t>3:36 am cancelled EnviroServe response.</a:t>
            </a:r>
          </a:p>
          <a:p>
            <a:pPr marL="0" indent="0">
              <a:buNone/>
            </a:pPr>
            <a:r>
              <a:rPr lang="en-US" sz="2000" dirty="0">
                <a:effectLst/>
              </a:rPr>
              <a:t>3:48 am FM started cleanup with oil dry.  </a:t>
            </a:r>
            <a:endParaRPr lang="en-US" dirty="0">
              <a:solidFill>
                <a:srgbClr val="FFFF00"/>
              </a:solidFill>
            </a:endParaRPr>
          </a:p>
        </p:txBody>
      </p:sp>
      <p:pic>
        <p:nvPicPr>
          <p:cNvPr id="7" name="Picture 6">
            <a:extLst>
              <a:ext uri="{FF2B5EF4-FFF2-40B4-BE49-F238E27FC236}">
                <a16:creationId xmlns:a16="http://schemas.microsoft.com/office/drawing/2014/main" id="{A2D83E4C-3726-4F79-8C10-DC9E0773EF7F}"/>
              </a:ext>
            </a:extLst>
          </p:cNvPr>
          <p:cNvPicPr>
            <a:picLocks noChangeAspect="1"/>
          </p:cNvPicPr>
          <p:nvPr/>
        </p:nvPicPr>
        <p:blipFill>
          <a:blip r:embed="rId2"/>
          <a:stretch>
            <a:fillRect/>
          </a:stretch>
        </p:blipFill>
        <p:spPr>
          <a:xfrm>
            <a:off x="5500778" y="0"/>
            <a:ext cx="4208708" cy="5611611"/>
          </a:xfrm>
          <a:prstGeom prst="rect">
            <a:avLst/>
          </a:prstGeom>
        </p:spPr>
      </p:pic>
      <p:pic>
        <p:nvPicPr>
          <p:cNvPr id="9" name="Picture 8">
            <a:extLst>
              <a:ext uri="{FF2B5EF4-FFF2-40B4-BE49-F238E27FC236}">
                <a16:creationId xmlns:a16="http://schemas.microsoft.com/office/drawing/2014/main" id="{60F01B71-AF46-41AB-9A35-3000D308C088}"/>
              </a:ext>
            </a:extLst>
          </p:cNvPr>
          <p:cNvPicPr>
            <a:picLocks noChangeAspect="1"/>
          </p:cNvPicPr>
          <p:nvPr/>
        </p:nvPicPr>
        <p:blipFill>
          <a:blip r:embed="rId3"/>
          <a:stretch>
            <a:fillRect/>
          </a:stretch>
        </p:blipFill>
        <p:spPr>
          <a:xfrm>
            <a:off x="8504207" y="1939958"/>
            <a:ext cx="3687793" cy="4917057"/>
          </a:xfrm>
          <a:prstGeom prst="rect">
            <a:avLst/>
          </a:prstGeom>
        </p:spPr>
      </p:pic>
    </p:spTree>
    <p:extLst>
      <p:ext uri="{BB962C8B-B14F-4D97-AF65-F5344CB8AC3E}">
        <p14:creationId xmlns:p14="http://schemas.microsoft.com/office/powerpoint/2010/main" val="234347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1331" y="223402"/>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783 diesel spill:</a:t>
            </a:r>
          </a:p>
          <a:p>
            <a:endParaRPr lang="en-US" b="1" dirty="0">
              <a:solidFill>
                <a:srgbClr val="FF0000"/>
              </a:solidFill>
            </a:endParaRPr>
          </a:p>
        </p:txBody>
      </p:sp>
      <p:sp>
        <p:nvSpPr>
          <p:cNvPr id="5" name="Content Placeholder 2"/>
          <p:cNvSpPr>
            <a:spLocks noGrp="1"/>
          </p:cNvSpPr>
          <p:nvPr>
            <p:ph idx="1"/>
          </p:nvPr>
        </p:nvSpPr>
        <p:spPr>
          <a:xfrm>
            <a:off x="193825" y="608266"/>
            <a:ext cx="6215364" cy="6026332"/>
          </a:xfrm>
        </p:spPr>
        <p:txBody>
          <a:bodyPr>
            <a:normAutofit/>
          </a:bodyPr>
          <a:lstStyle/>
          <a:p>
            <a:pPr marL="0" indent="0">
              <a:buNone/>
            </a:pPr>
            <a:r>
              <a:rPr lang="en-US" sz="2000" dirty="0">
                <a:effectLst/>
              </a:rPr>
              <a:t>On 04/10/19 </a:t>
            </a:r>
            <a:r>
              <a:rPr lang="en-US" dirty="0">
                <a:effectLst/>
              </a:rPr>
              <a:t>at approx. 6:00 am a customer was filling his semi diesel saddle tank on bay 6 and the nozzle fell out and remained on when it struck the ground.  The driver pumped 35 gallons with approximately 10 gallons going into the saddle tank, 1 gallon spilled on the concrete and 25 gallons going into the oil / water separator.  Once the customer noticed it he shut off the pump and went inside and informed a FM employee.  Fortunately the nozzle fell on the drain limiting the size of the spill on the concrete.  FM employees were able to clean the spill on the concrete.  FM indicated the oil/water separator is pretty clean with hardly any fuel standing in it and they indicated it does not need to be pumped out at this time.  FM employees took a lot of good photos (semi &amp; trailer license plate, company info., DOT number, overall pictures standing back, etc.)</a:t>
            </a:r>
            <a:endParaRPr lang="en-US" dirty="0">
              <a:solidFill>
                <a:srgbClr val="FFFF00"/>
              </a:solidFill>
            </a:endParaRPr>
          </a:p>
        </p:txBody>
      </p:sp>
      <p:pic>
        <p:nvPicPr>
          <p:cNvPr id="6" name="Picture 5">
            <a:extLst>
              <a:ext uri="{FF2B5EF4-FFF2-40B4-BE49-F238E27FC236}">
                <a16:creationId xmlns:a16="http://schemas.microsoft.com/office/drawing/2014/main" id="{D7F6E875-46C7-47E4-9A46-2C3272CDC2C0}"/>
              </a:ext>
            </a:extLst>
          </p:cNvPr>
          <p:cNvPicPr>
            <a:picLocks noChangeAspect="1"/>
          </p:cNvPicPr>
          <p:nvPr/>
        </p:nvPicPr>
        <p:blipFill>
          <a:blip r:embed="rId2"/>
          <a:stretch>
            <a:fillRect/>
          </a:stretch>
        </p:blipFill>
        <p:spPr>
          <a:xfrm>
            <a:off x="6511776" y="163585"/>
            <a:ext cx="5486399" cy="4114800"/>
          </a:xfrm>
          <a:prstGeom prst="rect">
            <a:avLst/>
          </a:prstGeom>
        </p:spPr>
      </p:pic>
      <p:pic>
        <p:nvPicPr>
          <p:cNvPr id="8" name="Picture 7">
            <a:extLst>
              <a:ext uri="{FF2B5EF4-FFF2-40B4-BE49-F238E27FC236}">
                <a16:creationId xmlns:a16="http://schemas.microsoft.com/office/drawing/2014/main" id="{F61581F1-ECF7-4CC5-915E-57667790C812}"/>
              </a:ext>
            </a:extLst>
          </p:cNvPr>
          <p:cNvPicPr>
            <a:picLocks noChangeAspect="1"/>
          </p:cNvPicPr>
          <p:nvPr/>
        </p:nvPicPr>
        <p:blipFill>
          <a:blip r:embed="rId3"/>
          <a:stretch>
            <a:fillRect/>
          </a:stretch>
        </p:blipFill>
        <p:spPr>
          <a:xfrm rot="5400000">
            <a:off x="7338641" y="3682210"/>
            <a:ext cx="3501311" cy="2625983"/>
          </a:xfrm>
          <a:prstGeom prst="rect">
            <a:avLst/>
          </a:prstGeom>
        </p:spPr>
      </p:pic>
    </p:spTree>
    <p:extLst>
      <p:ext uri="{BB962C8B-B14F-4D97-AF65-F5344CB8AC3E}">
        <p14:creationId xmlns:p14="http://schemas.microsoft.com/office/powerpoint/2010/main" val="264254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5" y="508627"/>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customer Incidents:</a:t>
            </a:r>
          </a:p>
          <a:p>
            <a:endParaRPr lang="en-US" b="1" dirty="0">
              <a:solidFill>
                <a:srgbClr val="FF0000"/>
              </a:solidFill>
            </a:endParaRPr>
          </a:p>
        </p:txBody>
      </p:sp>
      <p:sp>
        <p:nvSpPr>
          <p:cNvPr id="5" name="Content Placeholder 2"/>
          <p:cNvSpPr>
            <a:spLocks noGrp="1"/>
          </p:cNvSpPr>
          <p:nvPr>
            <p:ph idx="1"/>
          </p:nvPr>
        </p:nvSpPr>
        <p:spPr>
          <a:xfrm>
            <a:off x="290944" y="1300294"/>
            <a:ext cx="11311029" cy="5377343"/>
          </a:xfrm>
        </p:spPr>
        <p:txBody>
          <a:bodyPr>
            <a:normAutofit/>
          </a:bodyPr>
          <a:lstStyle/>
          <a:p>
            <a:pPr marL="0" indent="0">
              <a:buNone/>
            </a:pPr>
            <a:r>
              <a:rPr lang="en-US" sz="2000" dirty="0">
                <a:effectLst/>
              </a:rPr>
              <a:t>On 03/29/19 a customer was not feeling well and tripped on the curb, stumbled and fell.  Ambulance was called.  Customer refused medical treatment.  </a:t>
            </a:r>
          </a:p>
          <a:p>
            <a:pPr marL="0" indent="0">
              <a:buNone/>
            </a:pPr>
            <a:endParaRPr lang="en-US" sz="2000" dirty="0">
              <a:effectLst/>
            </a:endParaRPr>
          </a:p>
          <a:p>
            <a:pPr marL="0" indent="0">
              <a:buNone/>
            </a:pPr>
            <a:r>
              <a:rPr lang="en-US" sz="2000" dirty="0">
                <a:effectLst/>
              </a:rPr>
              <a:t>On 04/08/19 customer came inside store complaining of chest pain and abdomen pain and asked for an ambulance, which FM employee called.  Customer was transported and ended up having emergency gallbladder surgery (personal health issue).    </a:t>
            </a:r>
          </a:p>
          <a:p>
            <a:pPr marL="0" indent="0">
              <a:buNone/>
            </a:pPr>
            <a:endParaRPr lang="en-US" sz="2000" dirty="0">
              <a:effectLst/>
            </a:endParaRPr>
          </a:p>
          <a:p>
            <a:pPr marL="0" indent="0">
              <a:buNone/>
            </a:pPr>
            <a:r>
              <a:rPr lang="en-US" sz="2000" dirty="0">
                <a:effectLst/>
              </a:rPr>
              <a:t>On 04/09/19 A female companion was with a male customer and she couldn't hold him up when he lost his balance.  Customer fell.  Another customer who witnessed the incident called 911.  Customer refused medical treatment.  </a:t>
            </a:r>
            <a:endParaRPr lang="en-US" dirty="0">
              <a:solidFill>
                <a:srgbClr val="FFFF00"/>
              </a:solidFill>
            </a:endParaRPr>
          </a:p>
        </p:txBody>
      </p:sp>
    </p:spTree>
    <p:extLst>
      <p:ext uri="{BB962C8B-B14F-4D97-AF65-F5344CB8AC3E}">
        <p14:creationId xmlns:p14="http://schemas.microsoft.com/office/powerpoint/2010/main" val="404554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204353"/>
            <a:ext cx="11627046" cy="6508173"/>
          </a:xfrm>
        </p:spPr>
        <p:txBody>
          <a:bodyPr>
            <a:noAutofit/>
          </a:bodyPr>
          <a:lstStyle/>
          <a:p>
            <a:r>
              <a:rPr lang="en-US" sz="2000" b="1" dirty="0">
                <a:solidFill>
                  <a:schemeClr val="tx1"/>
                </a:solidFill>
              </a:rPr>
              <a:t>Date Range: Jan. 01, 2019 – April 16, 2019</a:t>
            </a:r>
            <a:br>
              <a:rPr lang="en-US" sz="2000" dirty="0">
                <a:solidFill>
                  <a:schemeClr val="tx1"/>
                </a:solidFill>
              </a:rPr>
            </a:br>
            <a:br>
              <a:rPr lang="en-US" sz="2000" dirty="0">
                <a:solidFill>
                  <a:schemeClr val="tx1"/>
                </a:solidFill>
              </a:rPr>
            </a:br>
            <a:r>
              <a:rPr lang="en-US" sz="2000" b="1" dirty="0">
                <a:solidFill>
                  <a:srgbClr val="FFC000"/>
                </a:solidFill>
              </a:rPr>
              <a:t>Company Total Incidents: </a:t>
            </a:r>
            <a:r>
              <a:rPr lang="en-US" sz="2000" b="1" dirty="0">
                <a:solidFill>
                  <a:schemeClr val="tx1"/>
                </a:solidFill>
              </a:rPr>
              <a:t>64 					(averaging 5 incidents per week)</a:t>
            </a:r>
            <a:br>
              <a:rPr lang="en-US" sz="2000" b="1" dirty="0">
                <a:solidFill>
                  <a:schemeClr val="tx1"/>
                </a:solidFill>
              </a:rPr>
            </a:br>
            <a:br>
              <a:rPr lang="en-US" sz="2000" dirty="0">
                <a:solidFill>
                  <a:schemeClr val="tx1"/>
                </a:solidFill>
              </a:rPr>
            </a:br>
            <a:br>
              <a:rPr lang="en-US" sz="2000" dirty="0">
                <a:solidFill>
                  <a:schemeClr val="tx1"/>
                </a:solidFill>
              </a:rPr>
            </a:br>
            <a:r>
              <a:rPr lang="en-US" sz="2000" b="1" dirty="0">
                <a:solidFill>
                  <a:srgbClr val="FFC000"/>
                </a:solidFill>
              </a:rPr>
              <a:t>FuelMart &amp; Subway Total Incidents: </a:t>
            </a:r>
            <a:r>
              <a:rPr lang="en-US" sz="2000" b="1" dirty="0">
                <a:solidFill>
                  <a:schemeClr val="tx1"/>
                </a:solidFill>
              </a:rPr>
              <a:t>33 		(averaging 2 incidents per week)</a:t>
            </a:r>
            <a:br>
              <a:rPr lang="en-US" sz="2000" b="1" dirty="0">
                <a:solidFill>
                  <a:schemeClr val="tx1"/>
                </a:solidFill>
              </a:rPr>
            </a:br>
            <a:br>
              <a:rPr lang="en-US" sz="2000" b="1" dirty="0">
                <a:solidFill>
                  <a:schemeClr val="tx1"/>
                </a:solidFill>
              </a:rPr>
            </a:br>
            <a:br>
              <a:rPr lang="en-US" sz="2000" b="1" dirty="0">
                <a:solidFill>
                  <a:schemeClr val="tx1"/>
                </a:solidFill>
              </a:rPr>
            </a:br>
            <a:r>
              <a:rPr lang="en-US" sz="2000" b="1" dirty="0">
                <a:solidFill>
                  <a:srgbClr val="FFC000"/>
                </a:solidFill>
              </a:rPr>
              <a:t>FuelMart &amp; Subway employee injuries Reported:</a:t>
            </a:r>
            <a:r>
              <a:rPr lang="en-US" sz="2000" dirty="0">
                <a:solidFill>
                  <a:srgbClr val="FFC000"/>
                </a:solidFill>
              </a:rPr>
              <a:t> </a:t>
            </a:r>
            <a:r>
              <a:rPr lang="en-US" sz="2000" b="1" dirty="0">
                <a:solidFill>
                  <a:schemeClr val="tx1"/>
                </a:solidFill>
              </a:rPr>
              <a:t>10</a:t>
            </a:r>
            <a:br>
              <a:rPr lang="en-US" sz="2000" b="1" dirty="0">
                <a:solidFill>
                  <a:schemeClr val="tx1"/>
                </a:solidFill>
              </a:rPr>
            </a:br>
            <a:br>
              <a:rPr lang="en-US" sz="2000" b="1" dirty="0">
                <a:solidFill>
                  <a:schemeClr val="tx1"/>
                </a:solidFill>
              </a:rPr>
            </a:br>
            <a:r>
              <a:rPr lang="en-US" sz="2000" b="1" dirty="0">
                <a:solidFill>
                  <a:srgbClr val="FFC000"/>
                </a:solidFill>
              </a:rPr>
              <a:t>FuelMart Property Damage and/or Vehicle Incidents:</a:t>
            </a:r>
            <a:r>
              <a:rPr lang="en-US" sz="2000" b="1" dirty="0">
                <a:solidFill>
                  <a:srgbClr val="FFFF00"/>
                </a:solidFill>
              </a:rPr>
              <a:t> </a:t>
            </a:r>
            <a:r>
              <a:rPr lang="en-US" sz="2000" b="1" dirty="0">
                <a:solidFill>
                  <a:schemeClr val="tx1"/>
                </a:solidFill>
              </a:rPr>
              <a:t>6</a:t>
            </a:r>
            <a:br>
              <a:rPr lang="en-US" sz="2000" b="1" dirty="0">
                <a:solidFill>
                  <a:schemeClr val="tx1"/>
                </a:solidFill>
              </a:rPr>
            </a:br>
            <a:br>
              <a:rPr lang="en-US" sz="2000" b="1" dirty="0">
                <a:solidFill>
                  <a:schemeClr val="tx1"/>
                </a:solidFill>
              </a:rPr>
            </a:br>
            <a:r>
              <a:rPr lang="en-US" sz="2000" b="1" dirty="0">
                <a:solidFill>
                  <a:srgbClr val="FFC000"/>
                </a:solidFill>
              </a:rPr>
              <a:t>FuelMart Customer Spills: </a:t>
            </a:r>
            <a:r>
              <a:rPr lang="en-US" sz="2000" b="1" dirty="0">
                <a:solidFill>
                  <a:schemeClr val="tx1"/>
                </a:solidFill>
              </a:rPr>
              <a:t>7</a:t>
            </a:r>
            <a:br>
              <a:rPr lang="en-US" sz="2000" dirty="0">
                <a:solidFill>
                  <a:schemeClr val="tx1"/>
                </a:solidFill>
              </a:rPr>
            </a:br>
            <a:r>
              <a:rPr lang="en-US" sz="2000" dirty="0">
                <a:solidFill>
                  <a:schemeClr val="tx1"/>
                </a:solidFill>
              </a:rPr>
              <a:t>	(5 at fuel pumps)</a:t>
            </a:r>
            <a:br>
              <a:rPr lang="en-US" sz="2000" dirty="0">
                <a:solidFill>
                  <a:schemeClr val="tx1"/>
                </a:solidFill>
              </a:rPr>
            </a:br>
            <a:br>
              <a:rPr lang="en-US" sz="2000" dirty="0">
                <a:solidFill>
                  <a:schemeClr val="tx1"/>
                </a:solidFill>
              </a:rPr>
            </a:br>
            <a:r>
              <a:rPr lang="en-US" sz="2000" b="1" dirty="0">
                <a:solidFill>
                  <a:srgbClr val="FFC000"/>
                </a:solidFill>
              </a:rPr>
              <a:t>FuelMart &amp; Subway Customer injuries reported: </a:t>
            </a:r>
            <a:r>
              <a:rPr lang="en-US" sz="2000" b="1" dirty="0">
                <a:solidFill>
                  <a:schemeClr val="tx1"/>
                </a:solidFill>
              </a:rPr>
              <a:t>7</a:t>
            </a:r>
            <a:br>
              <a:rPr lang="en-US" sz="2000" b="1" dirty="0">
                <a:solidFill>
                  <a:schemeClr val="tx1"/>
                </a:solidFill>
              </a:rPr>
            </a:br>
            <a:br>
              <a:rPr lang="en-US" sz="2000" b="1" dirty="0">
                <a:solidFill>
                  <a:schemeClr val="tx1"/>
                </a:solidFill>
              </a:rPr>
            </a:br>
            <a:r>
              <a:rPr lang="en-US" sz="2000" b="1" dirty="0">
                <a:solidFill>
                  <a:srgbClr val="FFC000"/>
                </a:solidFill>
              </a:rPr>
              <a:t>Other Incidents:</a:t>
            </a:r>
            <a:r>
              <a:rPr lang="en-US" sz="2000" b="1" dirty="0">
                <a:solidFill>
                  <a:srgbClr val="FF0000"/>
                </a:solidFill>
              </a:rPr>
              <a:t> </a:t>
            </a:r>
            <a:r>
              <a:rPr lang="en-US" sz="2000" b="1" dirty="0">
                <a:solidFill>
                  <a:schemeClr val="tx1"/>
                </a:solidFill>
              </a:rPr>
              <a:t>3</a:t>
            </a:r>
          </a:p>
        </p:txBody>
      </p:sp>
    </p:spTree>
    <p:extLst>
      <p:ext uri="{BB962C8B-B14F-4D97-AF65-F5344CB8AC3E}">
        <p14:creationId xmlns:p14="http://schemas.microsoft.com/office/powerpoint/2010/main" val="3232260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6106</TotalTime>
  <Words>616</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Mesh</vt:lpstr>
      <vt:lpstr>FuelMart &amp; Subway  Safety Committee Meeting</vt:lpstr>
      <vt:lpstr> 1. Safety Topic – Construction Work Zone Awareness – Drive like you work  here  2. Completing Incident Report Forms  3. Updated Injury packet Testing Instruction Forms (Revision date 03/19/2019)   - Ohio and Non-Ohio updated forms for injury care and testing sleeves  4. Ladder inspection form and instructions updated (revision Date 04/02/2019)    Note: Updated forms can be found on the Fuelmart document website    www.fuelmart.com/docs.php                  </vt:lpstr>
      <vt:lpstr>Incidents and Injuries From 03/20/2019 to 04/16/2019</vt:lpstr>
      <vt:lpstr>PowerPoint Presentation</vt:lpstr>
      <vt:lpstr>PowerPoint Presentation</vt:lpstr>
      <vt:lpstr>PowerPoint Presentation</vt:lpstr>
      <vt:lpstr>PowerPoint Presentation</vt:lpstr>
      <vt:lpstr>PowerPoint Presentation</vt:lpstr>
      <vt:lpstr>Date Range: Jan. 01, 2019 – April 16, 2019  Company Total Incidents: 64      (averaging 5 incidents per week)   FuelMart &amp; Subway Total Incidents: 33   (averaging 2 incidents per week)   FuelMart &amp; Subway employee injuries Reported: 10  FuelMart Property Damage and/or Vehicle Incidents: 6  FuelMart Customer Spills: 7  (5 at fuel pumps)  FuelMart &amp; Subway Customer injuries reported: 7  Other Incidents: 3</vt:lpstr>
      <vt:lpstr>Safety Topics Utility Knives Safety Tips</vt:lpstr>
      <vt:lpstr>Utility Knives (Box Cutter) Safety Tips</vt:lpstr>
      <vt:lpstr>Open Floor   Safety Questions /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DEF, &amp; MX Safety Committee Meeting</dc:title>
  <dc:creator>Jennifer Mills</dc:creator>
  <cp:lastModifiedBy>Phillip LeClaire</cp:lastModifiedBy>
  <cp:revision>543</cp:revision>
  <dcterms:created xsi:type="dcterms:W3CDTF">2016-12-29T20:25:21Z</dcterms:created>
  <dcterms:modified xsi:type="dcterms:W3CDTF">2019-04-18T13:15:25Z</dcterms:modified>
</cp:coreProperties>
</file>